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76"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20DE0D-8800-1D9F-354F-9BB2651181C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B7407E7-97F8-37D0-22B0-25FD8E57E3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0675501-9D67-B60A-D009-57B64FA997BB}"/>
              </a:ext>
            </a:extLst>
          </p:cNvPr>
          <p:cNvSpPr>
            <a:spLocks noGrp="1"/>
          </p:cNvSpPr>
          <p:nvPr>
            <p:ph type="dt" sz="half" idx="10"/>
          </p:nvPr>
        </p:nvSpPr>
        <p:spPr/>
        <p:txBody>
          <a:bodyPr/>
          <a:lstStyle/>
          <a:p>
            <a:fld id="{DE851E05-21E8-4EAC-BFF0-6C1DBDBA5A28}" type="datetimeFigureOut">
              <a:rPr lang="en-US" smtClean="0"/>
              <a:t>8/17/2023</a:t>
            </a:fld>
            <a:endParaRPr lang="en-US"/>
          </a:p>
        </p:txBody>
      </p:sp>
      <p:sp>
        <p:nvSpPr>
          <p:cNvPr id="5" name="Footer Placeholder 4">
            <a:extLst>
              <a:ext uri="{FF2B5EF4-FFF2-40B4-BE49-F238E27FC236}">
                <a16:creationId xmlns:a16="http://schemas.microsoft.com/office/drawing/2014/main" id="{F6FEFEB8-E534-2B32-E0D6-350BF8A15F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614E422-2C2D-BD90-F7F1-355B6BDB76A2}"/>
              </a:ext>
            </a:extLst>
          </p:cNvPr>
          <p:cNvSpPr>
            <a:spLocks noGrp="1"/>
          </p:cNvSpPr>
          <p:nvPr>
            <p:ph type="sldNum" sz="quarter" idx="12"/>
          </p:nvPr>
        </p:nvSpPr>
        <p:spPr/>
        <p:txBody>
          <a:bodyPr/>
          <a:lstStyle/>
          <a:p>
            <a:fld id="{D9052C0E-3568-4B93-9E67-30191F09B3C9}" type="slidenum">
              <a:rPr lang="en-US" smtClean="0"/>
              <a:t>‹#›</a:t>
            </a:fld>
            <a:endParaRPr lang="en-US"/>
          </a:p>
        </p:txBody>
      </p:sp>
    </p:spTree>
    <p:extLst>
      <p:ext uri="{BB962C8B-B14F-4D97-AF65-F5344CB8AC3E}">
        <p14:creationId xmlns:p14="http://schemas.microsoft.com/office/powerpoint/2010/main" val="3334648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D6528-5AFA-082E-A03F-7095A02E680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10C961E-DCE4-4C60-0E90-9763DAAA1E2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A36EF4-574D-879D-F644-ED05650E5755}"/>
              </a:ext>
            </a:extLst>
          </p:cNvPr>
          <p:cNvSpPr>
            <a:spLocks noGrp="1"/>
          </p:cNvSpPr>
          <p:nvPr>
            <p:ph type="dt" sz="half" idx="10"/>
          </p:nvPr>
        </p:nvSpPr>
        <p:spPr/>
        <p:txBody>
          <a:bodyPr/>
          <a:lstStyle/>
          <a:p>
            <a:fld id="{DE851E05-21E8-4EAC-BFF0-6C1DBDBA5A28}" type="datetimeFigureOut">
              <a:rPr lang="en-US" smtClean="0"/>
              <a:t>8/17/2023</a:t>
            </a:fld>
            <a:endParaRPr lang="en-US"/>
          </a:p>
        </p:txBody>
      </p:sp>
      <p:sp>
        <p:nvSpPr>
          <p:cNvPr id="5" name="Footer Placeholder 4">
            <a:extLst>
              <a:ext uri="{FF2B5EF4-FFF2-40B4-BE49-F238E27FC236}">
                <a16:creationId xmlns:a16="http://schemas.microsoft.com/office/drawing/2014/main" id="{67E194C9-29C4-2D73-B91A-FE1AB9A484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C7AF52-1E1F-F22E-5F6D-853ABD0913F0}"/>
              </a:ext>
            </a:extLst>
          </p:cNvPr>
          <p:cNvSpPr>
            <a:spLocks noGrp="1"/>
          </p:cNvSpPr>
          <p:nvPr>
            <p:ph type="sldNum" sz="quarter" idx="12"/>
          </p:nvPr>
        </p:nvSpPr>
        <p:spPr/>
        <p:txBody>
          <a:bodyPr/>
          <a:lstStyle/>
          <a:p>
            <a:fld id="{D9052C0E-3568-4B93-9E67-30191F09B3C9}" type="slidenum">
              <a:rPr lang="en-US" smtClean="0"/>
              <a:t>‹#›</a:t>
            </a:fld>
            <a:endParaRPr lang="en-US"/>
          </a:p>
        </p:txBody>
      </p:sp>
    </p:spTree>
    <p:extLst>
      <p:ext uri="{BB962C8B-B14F-4D97-AF65-F5344CB8AC3E}">
        <p14:creationId xmlns:p14="http://schemas.microsoft.com/office/powerpoint/2010/main" val="1915897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457C50A-8ED2-F356-F26F-9C1E41883B5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81303A3-87D7-2677-EE5C-01361F17FD5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079125-E4E4-814A-DEBA-EF4117B8CD95}"/>
              </a:ext>
            </a:extLst>
          </p:cNvPr>
          <p:cNvSpPr>
            <a:spLocks noGrp="1"/>
          </p:cNvSpPr>
          <p:nvPr>
            <p:ph type="dt" sz="half" idx="10"/>
          </p:nvPr>
        </p:nvSpPr>
        <p:spPr/>
        <p:txBody>
          <a:bodyPr/>
          <a:lstStyle/>
          <a:p>
            <a:fld id="{DE851E05-21E8-4EAC-BFF0-6C1DBDBA5A28}" type="datetimeFigureOut">
              <a:rPr lang="en-US" smtClean="0"/>
              <a:t>8/17/2023</a:t>
            </a:fld>
            <a:endParaRPr lang="en-US"/>
          </a:p>
        </p:txBody>
      </p:sp>
      <p:sp>
        <p:nvSpPr>
          <p:cNvPr id="5" name="Footer Placeholder 4">
            <a:extLst>
              <a:ext uri="{FF2B5EF4-FFF2-40B4-BE49-F238E27FC236}">
                <a16:creationId xmlns:a16="http://schemas.microsoft.com/office/drawing/2014/main" id="{2A991686-997D-3ECA-2C8C-A3C048982A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4B0BE7-242E-A885-C7F8-C9E5172BB3B5}"/>
              </a:ext>
            </a:extLst>
          </p:cNvPr>
          <p:cNvSpPr>
            <a:spLocks noGrp="1"/>
          </p:cNvSpPr>
          <p:nvPr>
            <p:ph type="sldNum" sz="quarter" idx="12"/>
          </p:nvPr>
        </p:nvSpPr>
        <p:spPr/>
        <p:txBody>
          <a:bodyPr/>
          <a:lstStyle/>
          <a:p>
            <a:fld id="{D9052C0E-3568-4B93-9E67-30191F09B3C9}" type="slidenum">
              <a:rPr lang="en-US" smtClean="0"/>
              <a:t>‹#›</a:t>
            </a:fld>
            <a:endParaRPr lang="en-US"/>
          </a:p>
        </p:txBody>
      </p:sp>
    </p:spTree>
    <p:extLst>
      <p:ext uri="{BB962C8B-B14F-4D97-AF65-F5344CB8AC3E}">
        <p14:creationId xmlns:p14="http://schemas.microsoft.com/office/powerpoint/2010/main" val="620662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85AA1-34E7-70B4-1E4C-E6C7D94B84E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9B7DCE-ABBE-3F88-9B2B-BC5E6D501E7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4EB261-7E95-70B7-3BA4-FBBC4E3B0E89}"/>
              </a:ext>
            </a:extLst>
          </p:cNvPr>
          <p:cNvSpPr>
            <a:spLocks noGrp="1"/>
          </p:cNvSpPr>
          <p:nvPr>
            <p:ph type="dt" sz="half" idx="10"/>
          </p:nvPr>
        </p:nvSpPr>
        <p:spPr/>
        <p:txBody>
          <a:bodyPr/>
          <a:lstStyle/>
          <a:p>
            <a:fld id="{DE851E05-21E8-4EAC-BFF0-6C1DBDBA5A28}" type="datetimeFigureOut">
              <a:rPr lang="en-US" smtClean="0"/>
              <a:t>8/17/2023</a:t>
            </a:fld>
            <a:endParaRPr lang="en-US"/>
          </a:p>
        </p:txBody>
      </p:sp>
      <p:sp>
        <p:nvSpPr>
          <p:cNvPr id="5" name="Footer Placeholder 4">
            <a:extLst>
              <a:ext uri="{FF2B5EF4-FFF2-40B4-BE49-F238E27FC236}">
                <a16:creationId xmlns:a16="http://schemas.microsoft.com/office/drawing/2014/main" id="{C5EF28A1-9D8B-A8BE-E953-FD8BEF8B9E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4552D7-4784-E467-C37E-C4D8B824D2F1}"/>
              </a:ext>
            </a:extLst>
          </p:cNvPr>
          <p:cNvSpPr>
            <a:spLocks noGrp="1"/>
          </p:cNvSpPr>
          <p:nvPr>
            <p:ph type="sldNum" sz="quarter" idx="12"/>
          </p:nvPr>
        </p:nvSpPr>
        <p:spPr/>
        <p:txBody>
          <a:bodyPr/>
          <a:lstStyle/>
          <a:p>
            <a:fld id="{D9052C0E-3568-4B93-9E67-30191F09B3C9}" type="slidenum">
              <a:rPr lang="en-US" smtClean="0"/>
              <a:t>‹#›</a:t>
            </a:fld>
            <a:endParaRPr lang="en-US"/>
          </a:p>
        </p:txBody>
      </p:sp>
    </p:spTree>
    <p:extLst>
      <p:ext uri="{BB962C8B-B14F-4D97-AF65-F5344CB8AC3E}">
        <p14:creationId xmlns:p14="http://schemas.microsoft.com/office/powerpoint/2010/main" val="2385684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8D28F-57EF-FE7A-7578-C30EE381A4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0F300C4-C4FD-C226-2064-6795A463F6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955F654-53D8-D4BB-3D7A-75368F479226}"/>
              </a:ext>
            </a:extLst>
          </p:cNvPr>
          <p:cNvSpPr>
            <a:spLocks noGrp="1"/>
          </p:cNvSpPr>
          <p:nvPr>
            <p:ph type="dt" sz="half" idx="10"/>
          </p:nvPr>
        </p:nvSpPr>
        <p:spPr/>
        <p:txBody>
          <a:bodyPr/>
          <a:lstStyle/>
          <a:p>
            <a:fld id="{DE851E05-21E8-4EAC-BFF0-6C1DBDBA5A28}" type="datetimeFigureOut">
              <a:rPr lang="en-US" smtClean="0"/>
              <a:t>8/17/2023</a:t>
            </a:fld>
            <a:endParaRPr lang="en-US"/>
          </a:p>
        </p:txBody>
      </p:sp>
      <p:sp>
        <p:nvSpPr>
          <p:cNvPr id="5" name="Footer Placeholder 4">
            <a:extLst>
              <a:ext uri="{FF2B5EF4-FFF2-40B4-BE49-F238E27FC236}">
                <a16:creationId xmlns:a16="http://schemas.microsoft.com/office/drawing/2014/main" id="{B3C48FB4-4C8A-D33D-4EFF-10970A2FF0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BB8A2D-DEBA-32FB-7CC9-8943B99F2A17}"/>
              </a:ext>
            </a:extLst>
          </p:cNvPr>
          <p:cNvSpPr>
            <a:spLocks noGrp="1"/>
          </p:cNvSpPr>
          <p:nvPr>
            <p:ph type="sldNum" sz="quarter" idx="12"/>
          </p:nvPr>
        </p:nvSpPr>
        <p:spPr/>
        <p:txBody>
          <a:bodyPr/>
          <a:lstStyle/>
          <a:p>
            <a:fld id="{D9052C0E-3568-4B93-9E67-30191F09B3C9}" type="slidenum">
              <a:rPr lang="en-US" smtClean="0"/>
              <a:t>‹#›</a:t>
            </a:fld>
            <a:endParaRPr lang="en-US"/>
          </a:p>
        </p:txBody>
      </p:sp>
    </p:spTree>
    <p:extLst>
      <p:ext uri="{BB962C8B-B14F-4D97-AF65-F5344CB8AC3E}">
        <p14:creationId xmlns:p14="http://schemas.microsoft.com/office/powerpoint/2010/main" val="21945171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34684-D0C0-AB24-E1AD-A57CCB91AA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5248C0E-6A4D-60CF-F230-223DEE08848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94251ED-ED6E-F307-A9FA-29A33EAF39B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B159B7F-B0C4-DB37-AFF4-B9AAF83CBFDF}"/>
              </a:ext>
            </a:extLst>
          </p:cNvPr>
          <p:cNvSpPr>
            <a:spLocks noGrp="1"/>
          </p:cNvSpPr>
          <p:nvPr>
            <p:ph type="dt" sz="half" idx="10"/>
          </p:nvPr>
        </p:nvSpPr>
        <p:spPr/>
        <p:txBody>
          <a:bodyPr/>
          <a:lstStyle/>
          <a:p>
            <a:fld id="{DE851E05-21E8-4EAC-BFF0-6C1DBDBA5A28}" type="datetimeFigureOut">
              <a:rPr lang="en-US" smtClean="0"/>
              <a:t>8/17/2023</a:t>
            </a:fld>
            <a:endParaRPr lang="en-US"/>
          </a:p>
        </p:txBody>
      </p:sp>
      <p:sp>
        <p:nvSpPr>
          <p:cNvPr id="6" name="Footer Placeholder 5">
            <a:extLst>
              <a:ext uri="{FF2B5EF4-FFF2-40B4-BE49-F238E27FC236}">
                <a16:creationId xmlns:a16="http://schemas.microsoft.com/office/drawing/2014/main" id="{A307E64E-146F-D2A4-9CF6-EBA6B39D4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2516A6-8127-F677-87A4-1FB270CF44BC}"/>
              </a:ext>
            </a:extLst>
          </p:cNvPr>
          <p:cNvSpPr>
            <a:spLocks noGrp="1"/>
          </p:cNvSpPr>
          <p:nvPr>
            <p:ph type="sldNum" sz="quarter" idx="12"/>
          </p:nvPr>
        </p:nvSpPr>
        <p:spPr/>
        <p:txBody>
          <a:bodyPr/>
          <a:lstStyle/>
          <a:p>
            <a:fld id="{D9052C0E-3568-4B93-9E67-30191F09B3C9}" type="slidenum">
              <a:rPr lang="en-US" smtClean="0"/>
              <a:t>‹#›</a:t>
            </a:fld>
            <a:endParaRPr lang="en-US"/>
          </a:p>
        </p:txBody>
      </p:sp>
    </p:spTree>
    <p:extLst>
      <p:ext uri="{BB962C8B-B14F-4D97-AF65-F5344CB8AC3E}">
        <p14:creationId xmlns:p14="http://schemas.microsoft.com/office/powerpoint/2010/main" val="3918823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4C465-0BCB-2089-9701-AE1606422DF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2F155EF-A997-176A-2FFD-5851DC7592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F2CD8E-98BB-586A-9DE3-20983E1ED7D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8355FE8-FD31-E4B1-43A0-E719180D458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8613A25-A7A8-4E25-B55F-CB47C2DE95B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F96F6AE-E955-00B6-3A58-3614392D42FB}"/>
              </a:ext>
            </a:extLst>
          </p:cNvPr>
          <p:cNvSpPr>
            <a:spLocks noGrp="1"/>
          </p:cNvSpPr>
          <p:nvPr>
            <p:ph type="dt" sz="half" idx="10"/>
          </p:nvPr>
        </p:nvSpPr>
        <p:spPr/>
        <p:txBody>
          <a:bodyPr/>
          <a:lstStyle/>
          <a:p>
            <a:fld id="{DE851E05-21E8-4EAC-BFF0-6C1DBDBA5A28}" type="datetimeFigureOut">
              <a:rPr lang="en-US" smtClean="0"/>
              <a:t>8/17/2023</a:t>
            </a:fld>
            <a:endParaRPr lang="en-US"/>
          </a:p>
        </p:txBody>
      </p:sp>
      <p:sp>
        <p:nvSpPr>
          <p:cNvPr id="8" name="Footer Placeholder 7">
            <a:extLst>
              <a:ext uri="{FF2B5EF4-FFF2-40B4-BE49-F238E27FC236}">
                <a16:creationId xmlns:a16="http://schemas.microsoft.com/office/drawing/2014/main" id="{E1F940F8-1EEB-B92A-D143-39FC45030C7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22EBB7F-356A-E4D9-72E6-716E75666723}"/>
              </a:ext>
            </a:extLst>
          </p:cNvPr>
          <p:cNvSpPr>
            <a:spLocks noGrp="1"/>
          </p:cNvSpPr>
          <p:nvPr>
            <p:ph type="sldNum" sz="quarter" idx="12"/>
          </p:nvPr>
        </p:nvSpPr>
        <p:spPr/>
        <p:txBody>
          <a:bodyPr/>
          <a:lstStyle/>
          <a:p>
            <a:fld id="{D9052C0E-3568-4B93-9E67-30191F09B3C9}" type="slidenum">
              <a:rPr lang="en-US" smtClean="0"/>
              <a:t>‹#›</a:t>
            </a:fld>
            <a:endParaRPr lang="en-US"/>
          </a:p>
        </p:txBody>
      </p:sp>
    </p:spTree>
    <p:extLst>
      <p:ext uri="{BB962C8B-B14F-4D97-AF65-F5344CB8AC3E}">
        <p14:creationId xmlns:p14="http://schemas.microsoft.com/office/powerpoint/2010/main" val="37328076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5481A8-F16C-AFBD-5275-17CB2FE0452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7F0CFE4-6614-EE70-E826-6324CF0D4EC9}"/>
              </a:ext>
            </a:extLst>
          </p:cNvPr>
          <p:cNvSpPr>
            <a:spLocks noGrp="1"/>
          </p:cNvSpPr>
          <p:nvPr>
            <p:ph type="dt" sz="half" idx="10"/>
          </p:nvPr>
        </p:nvSpPr>
        <p:spPr/>
        <p:txBody>
          <a:bodyPr/>
          <a:lstStyle/>
          <a:p>
            <a:fld id="{DE851E05-21E8-4EAC-BFF0-6C1DBDBA5A28}" type="datetimeFigureOut">
              <a:rPr lang="en-US" smtClean="0"/>
              <a:t>8/17/2023</a:t>
            </a:fld>
            <a:endParaRPr lang="en-US"/>
          </a:p>
        </p:txBody>
      </p:sp>
      <p:sp>
        <p:nvSpPr>
          <p:cNvPr id="4" name="Footer Placeholder 3">
            <a:extLst>
              <a:ext uri="{FF2B5EF4-FFF2-40B4-BE49-F238E27FC236}">
                <a16:creationId xmlns:a16="http://schemas.microsoft.com/office/drawing/2014/main" id="{9E2D4901-E119-22A9-BEFD-0BA01580D79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2D84660-71A3-4E28-8D38-F03DE579D399}"/>
              </a:ext>
            </a:extLst>
          </p:cNvPr>
          <p:cNvSpPr>
            <a:spLocks noGrp="1"/>
          </p:cNvSpPr>
          <p:nvPr>
            <p:ph type="sldNum" sz="quarter" idx="12"/>
          </p:nvPr>
        </p:nvSpPr>
        <p:spPr/>
        <p:txBody>
          <a:bodyPr/>
          <a:lstStyle/>
          <a:p>
            <a:fld id="{D9052C0E-3568-4B93-9E67-30191F09B3C9}" type="slidenum">
              <a:rPr lang="en-US" smtClean="0"/>
              <a:t>‹#›</a:t>
            </a:fld>
            <a:endParaRPr lang="en-US"/>
          </a:p>
        </p:txBody>
      </p:sp>
    </p:spTree>
    <p:extLst>
      <p:ext uri="{BB962C8B-B14F-4D97-AF65-F5344CB8AC3E}">
        <p14:creationId xmlns:p14="http://schemas.microsoft.com/office/powerpoint/2010/main" val="3245126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8B95477-7138-4C0C-7715-9AE3E9560CF5}"/>
              </a:ext>
            </a:extLst>
          </p:cNvPr>
          <p:cNvSpPr>
            <a:spLocks noGrp="1"/>
          </p:cNvSpPr>
          <p:nvPr>
            <p:ph type="dt" sz="half" idx="10"/>
          </p:nvPr>
        </p:nvSpPr>
        <p:spPr/>
        <p:txBody>
          <a:bodyPr/>
          <a:lstStyle/>
          <a:p>
            <a:fld id="{DE851E05-21E8-4EAC-BFF0-6C1DBDBA5A28}" type="datetimeFigureOut">
              <a:rPr lang="en-US" smtClean="0"/>
              <a:t>8/17/2023</a:t>
            </a:fld>
            <a:endParaRPr lang="en-US"/>
          </a:p>
        </p:txBody>
      </p:sp>
      <p:sp>
        <p:nvSpPr>
          <p:cNvPr id="3" name="Footer Placeholder 2">
            <a:extLst>
              <a:ext uri="{FF2B5EF4-FFF2-40B4-BE49-F238E27FC236}">
                <a16:creationId xmlns:a16="http://schemas.microsoft.com/office/drawing/2014/main" id="{B5CB0E68-6EC9-2DCB-D7E8-BF20D62B7CC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B244648-67FE-B412-465B-2156B9853FC5}"/>
              </a:ext>
            </a:extLst>
          </p:cNvPr>
          <p:cNvSpPr>
            <a:spLocks noGrp="1"/>
          </p:cNvSpPr>
          <p:nvPr>
            <p:ph type="sldNum" sz="quarter" idx="12"/>
          </p:nvPr>
        </p:nvSpPr>
        <p:spPr/>
        <p:txBody>
          <a:bodyPr/>
          <a:lstStyle/>
          <a:p>
            <a:fld id="{D9052C0E-3568-4B93-9E67-30191F09B3C9}" type="slidenum">
              <a:rPr lang="en-US" smtClean="0"/>
              <a:t>‹#›</a:t>
            </a:fld>
            <a:endParaRPr lang="en-US"/>
          </a:p>
        </p:txBody>
      </p:sp>
    </p:spTree>
    <p:extLst>
      <p:ext uri="{BB962C8B-B14F-4D97-AF65-F5344CB8AC3E}">
        <p14:creationId xmlns:p14="http://schemas.microsoft.com/office/powerpoint/2010/main" val="3134497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6B805-5195-64A8-A018-A62A0EF15E3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6FB5CBD-5BAA-38CF-6D8E-3C7F8E922F4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5D7D066-E428-8448-2850-F7A365E9B0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4F02EE-A6FA-D6E2-F4B1-E91F4CCFE642}"/>
              </a:ext>
            </a:extLst>
          </p:cNvPr>
          <p:cNvSpPr>
            <a:spLocks noGrp="1"/>
          </p:cNvSpPr>
          <p:nvPr>
            <p:ph type="dt" sz="half" idx="10"/>
          </p:nvPr>
        </p:nvSpPr>
        <p:spPr/>
        <p:txBody>
          <a:bodyPr/>
          <a:lstStyle/>
          <a:p>
            <a:fld id="{DE851E05-21E8-4EAC-BFF0-6C1DBDBA5A28}" type="datetimeFigureOut">
              <a:rPr lang="en-US" smtClean="0"/>
              <a:t>8/17/2023</a:t>
            </a:fld>
            <a:endParaRPr lang="en-US"/>
          </a:p>
        </p:txBody>
      </p:sp>
      <p:sp>
        <p:nvSpPr>
          <p:cNvPr id="6" name="Footer Placeholder 5">
            <a:extLst>
              <a:ext uri="{FF2B5EF4-FFF2-40B4-BE49-F238E27FC236}">
                <a16:creationId xmlns:a16="http://schemas.microsoft.com/office/drawing/2014/main" id="{7E4496D5-2B2D-86F0-0DE1-360E588D13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8DA1D96-50BB-8073-974C-67E4312B0710}"/>
              </a:ext>
            </a:extLst>
          </p:cNvPr>
          <p:cNvSpPr>
            <a:spLocks noGrp="1"/>
          </p:cNvSpPr>
          <p:nvPr>
            <p:ph type="sldNum" sz="quarter" idx="12"/>
          </p:nvPr>
        </p:nvSpPr>
        <p:spPr/>
        <p:txBody>
          <a:bodyPr/>
          <a:lstStyle/>
          <a:p>
            <a:fld id="{D9052C0E-3568-4B93-9E67-30191F09B3C9}" type="slidenum">
              <a:rPr lang="en-US" smtClean="0"/>
              <a:t>‹#›</a:t>
            </a:fld>
            <a:endParaRPr lang="en-US"/>
          </a:p>
        </p:txBody>
      </p:sp>
    </p:spTree>
    <p:extLst>
      <p:ext uri="{BB962C8B-B14F-4D97-AF65-F5344CB8AC3E}">
        <p14:creationId xmlns:p14="http://schemas.microsoft.com/office/powerpoint/2010/main" val="11857467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10A6D-431E-B084-2532-5B0389B6E47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F289598-D73A-DD9F-C950-5E5A98B7B30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1F073F1-3125-B4CC-46DE-06F8912094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2AAF2C-2D79-B4C5-ED66-1F3B14ECD6D9}"/>
              </a:ext>
            </a:extLst>
          </p:cNvPr>
          <p:cNvSpPr>
            <a:spLocks noGrp="1"/>
          </p:cNvSpPr>
          <p:nvPr>
            <p:ph type="dt" sz="half" idx="10"/>
          </p:nvPr>
        </p:nvSpPr>
        <p:spPr/>
        <p:txBody>
          <a:bodyPr/>
          <a:lstStyle/>
          <a:p>
            <a:fld id="{DE851E05-21E8-4EAC-BFF0-6C1DBDBA5A28}" type="datetimeFigureOut">
              <a:rPr lang="en-US" smtClean="0"/>
              <a:t>8/17/2023</a:t>
            </a:fld>
            <a:endParaRPr lang="en-US"/>
          </a:p>
        </p:txBody>
      </p:sp>
      <p:sp>
        <p:nvSpPr>
          <p:cNvPr id="6" name="Footer Placeholder 5">
            <a:extLst>
              <a:ext uri="{FF2B5EF4-FFF2-40B4-BE49-F238E27FC236}">
                <a16:creationId xmlns:a16="http://schemas.microsoft.com/office/drawing/2014/main" id="{6FDCCF09-229B-6563-2FFB-7E74F774261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74120D3-DFA4-5568-0766-9AC0D2174E8F}"/>
              </a:ext>
            </a:extLst>
          </p:cNvPr>
          <p:cNvSpPr>
            <a:spLocks noGrp="1"/>
          </p:cNvSpPr>
          <p:nvPr>
            <p:ph type="sldNum" sz="quarter" idx="12"/>
          </p:nvPr>
        </p:nvSpPr>
        <p:spPr/>
        <p:txBody>
          <a:bodyPr/>
          <a:lstStyle/>
          <a:p>
            <a:fld id="{D9052C0E-3568-4B93-9E67-30191F09B3C9}" type="slidenum">
              <a:rPr lang="en-US" smtClean="0"/>
              <a:t>‹#›</a:t>
            </a:fld>
            <a:endParaRPr lang="en-US"/>
          </a:p>
        </p:txBody>
      </p:sp>
    </p:spTree>
    <p:extLst>
      <p:ext uri="{BB962C8B-B14F-4D97-AF65-F5344CB8AC3E}">
        <p14:creationId xmlns:p14="http://schemas.microsoft.com/office/powerpoint/2010/main" val="24071855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E354055-4032-3891-2FE1-62DC8C3D79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7432C36-34DF-B1BE-47F7-98E6410C2F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FAC03D-9581-1BAB-0D61-ACAB5795478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851E05-21E8-4EAC-BFF0-6C1DBDBA5A28}" type="datetimeFigureOut">
              <a:rPr lang="en-US" smtClean="0"/>
              <a:t>8/17/2023</a:t>
            </a:fld>
            <a:endParaRPr lang="en-US"/>
          </a:p>
        </p:txBody>
      </p:sp>
      <p:sp>
        <p:nvSpPr>
          <p:cNvPr id="5" name="Footer Placeholder 4">
            <a:extLst>
              <a:ext uri="{FF2B5EF4-FFF2-40B4-BE49-F238E27FC236}">
                <a16:creationId xmlns:a16="http://schemas.microsoft.com/office/drawing/2014/main" id="{72C09A2C-7898-B09B-10CD-D0561DDD02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568CC23-669F-3C70-8E1F-9AE6F91E3D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052C0E-3568-4B93-9E67-30191F09B3C9}" type="slidenum">
              <a:rPr lang="en-US" smtClean="0"/>
              <a:t>‹#›</a:t>
            </a:fld>
            <a:endParaRPr lang="en-US"/>
          </a:p>
        </p:txBody>
      </p:sp>
    </p:spTree>
    <p:extLst>
      <p:ext uri="{BB962C8B-B14F-4D97-AF65-F5344CB8AC3E}">
        <p14:creationId xmlns:p14="http://schemas.microsoft.com/office/powerpoint/2010/main" val="11468580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94FC8-D12E-59A4-E9B3-9A68728E7AF0}"/>
              </a:ext>
            </a:extLst>
          </p:cNvPr>
          <p:cNvSpPr>
            <a:spLocks noGrp="1"/>
          </p:cNvSpPr>
          <p:nvPr>
            <p:ph type="ctrTitle"/>
          </p:nvPr>
        </p:nvSpPr>
        <p:spPr/>
        <p:txBody>
          <a:bodyPr/>
          <a:lstStyle/>
          <a:p>
            <a:r>
              <a:rPr lang="en-US" dirty="0"/>
              <a:t>Prescribing drugs that affect heart rhythm</a:t>
            </a:r>
          </a:p>
        </p:txBody>
      </p:sp>
      <p:sp>
        <p:nvSpPr>
          <p:cNvPr id="3" name="Subtitle 2">
            <a:extLst>
              <a:ext uri="{FF2B5EF4-FFF2-40B4-BE49-F238E27FC236}">
                <a16:creationId xmlns:a16="http://schemas.microsoft.com/office/drawing/2014/main" id="{5A7A87E8-BB79-6739-B967-2E5A96DF0928}"/>
              </a:ext>
            </a:extLst>
          </p:cNvPr>
          <p:cNvSpPr>
            <a:spLocks noGrp="1"/>
          </p:cNvSpPr>
          <p:nvPr>
            <p:ph type="subTitle" idx="1"/>
          </p:nvPr>
        </p:nvSpPr>
        <p:spPr/>
        <p:txBody>
          <a:bodyPr/>
          <a:lstStyle/>
          <a:p>
            <a:r>
              <a:rPr lang="sr-Latn-RS" dirty="0"/>
              <a:t>Prof. Slobodan M. Janković</a:t>
            </a:r>
            <a:endParaRPr lang="en-US" dirty="0"/>
          </a:p>
        </p:txBody>
      </p:sp>
    </p:spTree>
    <p:extLst>
      <p:ext uri="{BB962C8B-B14F-4D97-AF65-F5344CB8AC3E}">
        <p14:creationId xmlns:p14="http://schemas.microsoft.com/office/powerpoint/2010/main" val="35629020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7E83F-0BEB-B6F2-F924-6DC206C0D303}"/>
              </a:ext>
            </a:extLst>
          </p:cNvPr>
          <p:cNvSpPr>
            <a:spLocks noGrp="1"/>
          </p:cNvSpPr>
          <p:nvPr>
            <p:ph type="title"/>
          </p:nvPr>
        </p:nvSpPr>
        <p:spPr/>
        <p:txBody>
          <a:bodyPr/>
          <a:lstStyle/>
          <a:p>
            <a:r>
              <a:rPr lang="en-US" dirty="0"/>
              <a:t>TREATMENT OF RHYTHM DISORDER AFTER MYOCARDIAL INFARCTION</a:t>
            </a:r>
          </a:p>
        </p:txBody>
      </p:sp>
      <p:sp>
        <p:nvSpPr>
          <p:cNvPr id="3" name="Content Placeholder 2">
            <a:extLst>
              <a:ext uri="{FF2B5EF4-FFF2-40B4-BE49-F238E27FC236}">
                <a16:creationId xmlns:a16="http://schemas.microsoft.com/office/drawing/2014/main" id="{5A913DA7-491D-A23F-4DE1-A8F3C304CD5C}"/>
              </a:ext>
            </a:extLst>
          </p:cNvPr>
          <p:cNvSpPr>
            <a:spLocks noGrp="1"/>
          </p:cNvSpPr>
          <p:nvPr>
            <p:ph idx="1"/>
          </p:nvPr>
        </p:nvSpPr>
        <p:spPr/>
        <p:txBody>
          <a:bodyPr>
            <a:normAutofit fontScale="85000" lnSpcReduction="20000"/>
          </a:bodyPr>
          <a:lstStyle/>
          <a:p>
            <a:r>
              <a:rPr lang="en-US" dirty="0"/>
              <a:t>At atria fibrillation (especially in large anterior wall infarctions) or paroxysmal atrial tachycardia may appear. In the case of atrial fibrillation , a beta- blocker or calcium channel blocker should be used , in order to reduce the frequency of the ventricles. If it was paroxysmal atrial tachycardia , it is interrupted by rapid (within 3 seconds) intravenous injection of 6-12 mg of adenosine. Instead of adenosine , verapamil or propranolol can be used with less success .</a:t>
            </a:r>
          </a:p>
          <a:p>
            <a:r>
              <a:rPr lang="en-US" dirty="0"/>
              <a:t>In about 40% of patients with infarction of the diaphragmatic wall of the left ventricle, occurs sinus bradycardia. It is treated only if the patient has symptoms, with atropine sulfate, 0.5 mg intravenously .</a:t>
            </a:r>
          </a:p>
          <a:p>
            <a:r>
              <a:rPr lang="en-US" dirty="0"/>
              <a:t>In the case of atrio-ventricular block of the first degree or second degree of the </a:t>
            </a:r>
            <a:r>
              <a:rPr lang="en-US" dirty="0" err="1"/>
              <a:t>Weckenbach</a:t>
            </a:r>
            <a:r>
              <a:rPr lang="en-US" dirty="0"/>
              <a:t> periodic type (Mobic 1 type - the PQ-interval is gradually lengthened from cycle to cycle, until the absence of the QRS complex), the patient should be treated only if he/she has symptoms. The drug of choice is intravenous injection of atropine sulfate. Mobic type 2 or third degree AV block requires the use of a pacemaker.</a:t>
            </a:r>
          </a:p>
          <a:p>
            <a:endParaRPr lang="en-US" dirty="0"/>
          </a:p>
        </p:txBody>
      </p:sp>
    </p:spTree>
    <p:extLst>
      <p:ext uri="{BB962C8B-B14F-4D97-AF65-F5344CB8AC3E}">
        <p14:creationId xmlns:p14="http://schemas.microsoft.com/office/powerpoint/2010/main" val="3778782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C966D2-C6E1-4674-2A18-CA5AC187D9A5}"/>
              </a:ext>
            </a:extLst>
          </p:cNvPr>
          <p:cNvSpPr>
            <a:spLocks noGrp="1"/>
          </p:cNvSpPr>
          <p:nvPr>
            <p:ph type="title"/>
          </p:nvPr>
        </p:nvSpPr>
        <p:spPr/>
        <p:txBody>
          <a:bodyPr/>
          <a:lstStyle/>
          <a:p>
            <a:r>
              <a:rPr lang="en-US" dirty="0"/>
              <a:t>TREATMENT OF ATRIAL ARRHYTHMIAS</a:t>
            </a:r>
          </a:p>
        </p:txBody>
      </p:sp>
      <p:sp>
        <p:nvSpPr>
          <p:cNvPr id="3" name="Content Placeholder 2">
            <a:extLst>
              <a:ext uri="{FF2B5EF4-FFF2-40B4-BE49-F238E27FC236}">
                <a16:creationId xmlns:a16="http://schemas.microsoft.com/office/drawing/2014/main" id="{6C7B9CE7-88A3-92B4-E9FB-DF5C06D36074}"/>
              </a:ext>
            </a:extLst>
          </p:cNvPr>
          <p:cNvSpPr>
            <a:spLocks noGrp="1"/>
          </p:cNvSpPr>
          <p:nvPr>
            <p:ph idx="1"/>
          </p:nvPr>
        </p:nvSpPr>
        <p:spPr/>
        <p:txBody>
          <a:bodyPr/>
          <a:lstStyle/>
          <a:p>
            <a:r>
              <a:rPr lang="en-US" dirty="0"/>
              <a:t>Atrial arrhythmias include sinus tachycardia and bradycardia¬, atrial extrasystoles, atrial tachycardia, atrial flutter and fibrillation. Atrial extrasystoles usually do not have hemodynamic consequences, so it is not necessary to specifically suppress them. </a:t>
            </a:r>
            <a:endParaRPr lang="sr-Latn-RS" dirty="0"/>
          </a:p>
          <a:p>
            <a:r>
              <a:rPr lang="en-US" dirty="0"/>
              <a:t>All patients in whom it is intended to attempt to interrupt the cardiac arrhythmias with drugs should be given oxygen, a peripheral venous catheter should be inserted, and continuous ECG monitoring should be connected.</a:t>
            </a:r>
            <a:endParaRPr lang="sr-Latn-RS" dirty="0"/>
          </a:p>
          <a:p>
            <a:endParaRPr lang="en-US" dirty="0"/>
          </a:p>
        </p:txBody>
      </p:sp>
    </p:spTree>
    <p:extLst>
      <p:ext uri="{BB962C8B-B14F-4D97-AF65-F5344CB8AC3E}">
        <p14:creationId xmlns:p14="http://schemas.microsoft.com/office/powerpoint/2010/main" val="24999736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46C92-8052-66BB-784E-EC4B4E21AACA}"/>
              </a:ext>
            </a:extLst>
          </p:cNvPr>
          <p:cNvSpPr>
            <a:spLocks noGrp="1"/>
          </p:cNvSpPr>
          <p:nvPr>
            <p:ph type="title"/>
          </p:nvPr>
        </p:nvSpPr>
        <p:spPr/>
        <p:txBody>
          <a:bodyPr/>
          <a:lstStyle/>
          <a:p>
            <a:r>
              <a:rPr lang="en-US" dirty="0"/>
              <a:t>The paroxysmal supraventricular tachycardia</a:t>
            </a:r>
          </a:p>
        </p:txBody>
      </p:sp>
      <p:sp>
        <p:nvSpPr>
          <p:cNvPr id="3" name="Content Placeholder 2">
            <a:extLst>
              <a:ext uri="{FF2B5EF4-FFF2-40B4-BE49-F238E27FC236}">
                <a16:creationId xmlns:a16="http://schemas.microsoft.com/office/drawing/2014/main" id="{7E694661-BDA7-8694-E73B-358B47F21BC0}"/>
              </a:ext>
            </a:extLst>
          </p:cNvPr>
          <p:cNvSpPr>
            <a:spLocks noGrp="1"/>
          </p:cNvSpPr>
          <p:nvPr>
            <p:ph idx="1"/>
          </p:nvPr>
        </p:nvSpPr>
        <p:spPr/>
        <p:txBody>
          <a:bodyPr/>
          <a:lstStyle/>
          <a:p>
            <a:r>
              <a:rPr lang="sr-Latn-RS" dirty="0"/>
              <a:t>At </a:t>
            </a:r>
            <a:r>
              <a:rPr lang="en-US" dirty="0"/>
              <a:t>first Valsalva maneuver or carotid sinus massage for 10 seconds</a:t>
            </a:r>
            <a:r>
              <a:rPr lang="sr-Latn-RS" dirty="0"/>
              <a:t> </a:t>
            </a:r>
            <a:r>
              <a:rPr lang="en-US" dirty="0"/>
              <a:t>(just below the angle of the mandible)</a:t>
            </a:r>
            <a:r>
              <a:rPr lang="sr-Latn-RS" dirty="0"/>
              <a:t> </a:t>
            </a:r>
            <a:r>
              <a:rPr lang="sr-Latn-RS" dirty="0" err="1"/>
              <a:t>should</a:t>
            </a:r>
            <a:r>
              <a:rPr lang="sr-Latn-RS" dirty="0"/>
              <a:t> be </a:t>
            </a:r>
            <a:r>
              <a:rPr lang="sr-Latn-RS" dirty="0" err="1"/>
              <a:t>tried</a:t>
            </a:r>
            <a:r>
              <a:rPr lang="en-US" dirty="0"/>
              <a:t> , then if it fails, apply adenosine or verapamil (or diltiazem)</a:t>
            </a:r>
            <a:endParaRPr lang="sr-Latn-RS" dirty="0"/>
          </a:p>
          <a:p>
            <a:r>
              <a:rPr lang="en-US" dirty="0"/>
              <a:t>Recently, a new short-acting drug has been used with success instead of verapamil and diltiazem the calcium channel blocker </a:t>
            </a:r>
            <a:r>
              <a:rPr lang="en-US" b="1" dirty="0" err="1"/>
              <a:t>etripamil</a:t>
            </a:r>
            <a:r>
              <a:rPr lang="en-US" b="1" dirty="0"/>
              <a:t> </a:t>
            </a:r>
            <a:r>
              <a:rPr lang="en-US" dirty="0"/>
              <a:t>in the form of a nasal spray </a:t>
            </a:r>
            <a:endParaRPr lang="sr-Latn-RS" dirty="0"/>
          </a:p>
          <a:p>
            <a:r>
              <a:rPr lang="en-US" dirty="0"/>
              <a:t>In case </a:t>
            </a:r>
            <a:r>
              <a:rPr lang="sr-Latn-RS" dirty="0" err="1"/>
              <a:t>that</a:t>
            </a:r>
            <a:r>
              <a:rPr lang="en-US" dirty="0"/>
              <a:t> paroxysmal supraventricular tachycardia does not respond to all the mentioned methods, and the patient is hemodynamically unstable, direct cardioversion is applied</a:t>
            </a:r>
          </a:p>
        </p:txBody>
      </p:sp>
    </p:spTree>
    <p:extLst>
      <p:ext uri="{BB962C8B-B14F-4D97-AF65-F5344CB8AC3E}">
        <p14:creationId xmlns:p14="http://schemas.microsoft.com/office/powerpoint/2010/main" val="241294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F9B1A-A5CC-6D39-F5FB-A0D8AF1C6152}"/>
              </a:ext>
            </a:extLst>
          </p:cNvPr>
          <p:cNvSpPr>
            <a:spLocks noGrp="1"/>
          </p:cNvSpPr>
          <p:nvPr>
            <p:ph type="title"/>
          </p:nvPr>
        </p:nvSpPr>
        <p:spPr/>
        <p:txBody>
          <a:bodyPr/>
          <a:lstStyle/>
          <a:p>
            <a:r>
              <a:rPr lang="sr-Latn-RS" dirty="0"/>
              <a:t>Sinus </a:t>
            </a:r>
            <a:r>
              <a:rPr lang="sr-Latn-RS" dirty="0" err="1"/>
              <a:t>bradicardia</a:t>
            </a:r>
            <a:endParaRPr lang="en-US" dirty="0"/>
          </a:p>
        </p:txBody>
      </p:sp>
      <p:sp>
        <p:nvSpPr>
          <p:cNvPr id="3" name="Content Placeholder 2">
            <a:extLst>
              <a:ext uri="{FF2B5EF4-FFF2-40B4-BE49-F238E27FC236}">
                <a16:creationId xmlns:a16="http://schemas.microsoft.com/office/drawing/2014/main" id="{C47DAE16-1A18-8218-DE7C-E3BCEF3A2030}"/>
              </a:ext>
            </a:extLst>
          </p:cNvPr>
          <p:cNvSpPr>
            <a:spLocks noGrp="1"/>
          </p:cNvSpPr>
          <p:nvPr>
            <p:ph idx="1"/>
          </p:nvPr>
        </p:nvSpPr>
        <p:spPr/>
        <p:txBody>
          <a:bodyPr>
            <a:normAutofit fontScale="92500" lnSpcReduction="10000"/>
          </a:bodyPr>
          <a:lstStyle/>
          <a:p>
            <a:r>
              <a:rPr lang="en-US" dirty="0"/>
              <a:t>Sinus bradycardia is the appearance of a regular heart rhythm with a frequency of less than 60 beats per minute. If the patient does not have symptoms , treatment is not necessary. If there is hemodynamic instability, then appropriate measures should be taken. </a:t>
            </a:r>
            <a:endParaRPr lang="sr-Latn-RS" dirty="0"/>
          </a:p>
          <a:p>
            <a:r>
              <a:rPr lang="en-US" dirty="0"/>
              <a:t>First, drugs (if the patient received them) that have a negative chronotropic effect (e.g. beta-blockers , calcium channel blockers , </a:t>
            </a:r>
            <a:r>
              <a:rPr lang="en-US" dirty="0" err="1"/>
              <a:t>cardiotonics</a:t>
            </a:r>
            <a:r>
              <a:rPr lang="en-US" dirty="0"/>
              <a:t> , muscarinic drugs ) should be removed.</a:t>
            </a:r>
            <a:endParaRPr lang="sr-Latn-RS" dirty="0"/>
          </a:p>
          <a:p>
            <a:r>
              <a:rPr lang="en-US" dirty="0"/>
              <a:t>Atropine sulfate should then be applied intravenously : first a dose of 0.6 mg, then 0.5 mg every 5 minutes, up to a maximum of 3 mg. If bradycardia cannot be resolved with atropine , temporarily, noradrenaline or dopamine can be applied in a continuous infusion, and a permanent solution </a:t>
            </a:r>
            <a:r>
              <a:rPr lang="sr-Latn-RS" dirty="0"/>
              <a:t>is</a:t>
            </a:r>
            <a:r>
              <a:rPr lang="en-US" dirty="0"/>
              <a:t> installation of a pacemaker </a:t>
            </a:r>
          </a:p>
        </p:txBody>
      </p:sp>
    </p:spTree>
    <p:extLst>
      <p:ext uri="{BB962C8B-B14F-4D97-AF65-F5344CB8AC3E}">
        <p14:creationId xmlns:p14="http://schemas.microsoft.com/office/powerpoint/2010/main" val="3402479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444B5-7B90-8E0B-8583-675A4BEC26E5}"/>
              </a:ext>
            </a:extLst>
          </p:cNvPr>
          <p:cNvSpPr>
            <a:spLocks noGrp="1"/>
          </p:cNvSpPr>
          <p:nvPr>
            <p:ph type="title"/>
          </p:nvPr>
        </p:nvSpPr>
        <p:spPr/>
        <p:txBody>
          <a:bodyPr/>
          <a:lstStyle/>
          <a:p>
            <a:r>
              <a:rPr lang="sr-Latn-RS" dirty="0"/>
              <a:t>S</a:t>
            </a:r>
            <a:r>
              <a:rPr lang="en-US" dirty="0"/>
              <a:t>table flutter or fibrillation of the atria</a:t>
            </a:r>
          </a:p>
        </p:txBody>
      </p:sp>
      <p:sp>
        <p:nvSpPr>
          <p:cNvPr id="3" name="Content Placeholder 2">
            <a:extLst>
              <a:ext uri="{FF2B5EF4-FFF2-40B4-BE49-F238E27FC236}">
                <a16:creationId xmlns:a16="http://schemas.microsoft.com/office/drawing/2014/main" id="{B4839794-F844-0B4C-B189-38C93AA73DE7}"/>
              </a:ext>
            </a:extLst>
          </p:cNvPr>
          <p:cNvSpPr>
            <a:spLocks noGrp="1"/>
          </p:cNvSpPr>
          <p:nvPr>
            <p:ph idx="1"/>
          </p:nvPr>
        </p:nvSpPr>
        <p:spPr/>
        <p:txBody>
          <a:bodyPr>
            <a:normAutofit fontScale="85000" lnSpcReduction="20000"/>
          </a:bodyPr>
          <a:lstStyle/>
          <a:p>
            <a:r>
              <a:rPr lang="en-US" dirty="0"/>
              <a:t>Whether it is necessary to use anticoagulants in stable atrial fibrillation in patients without severe mitral stenosis or without a mechanical valve is evaluated using the CHA2DS2 score: if the value is greater than zero in men and one in women, lifelong administration of oral anticoagulants is most often recommended, provided that the patient does not have a high risk of bleeding at the same time, which is evaluated by the HAS-BLED score (if this score is 3 or more, the risk of serious bleeding is 5.9% or more annually, so anticoagulants should be avoided). </a:t>
            </a:r>
            <a:endParaRPr lang="sr-Latn-RS" dirty="0"/>
          </a:p>
          <a:p>
            <a:r>
              <a:rPr lang="en-US" dirty="0"/>
              <a:t>Thrombosis prophylaxis is carried out using new oral anticoagulants (rivaroxaban , apixaban , </a:t>
            </a:r>
            <a:r>
              <a:rPr lang="en-US" dirty="0" err="1"/>
              <a:t>edoxaban</a:t>
            </a:r>
            <a:r>
              <a:rPr lang="en-US" dirty="0"/>
              <a:t> or dabigatran ) or vitamin K antagonists (most often warfarin or </a:t>
            </a:r>
            <a:r>
              <a:rPr lang="en-US" dirty="0" err="1"/>
              <a:t>acenocoumarol</a:t>
            </a:r>
            <a:r>
              <a:rPr lang="en-US" dirty="0"/>
              <a:t>), which are dosed based on the target value of the INR (2 - 3). </a:t>
            </a:r>
            <a:endParaRPr lang="sr-Latn-RS" dirty="0"/>
          </a:p>
          <a:p>
            <a:r>
              <a:rPr lang="en-US" dirty="0"/>
              <a:t>The frequency of ventricular contractions is regulated by controlling the conduction of impulses through the A-V node: the drugs of first choice for this indication are selective beta 1 blockers and calcium channel blockers , and the drug of second choice is a cardiotonic digoxin . </a:t>
            </a:r>
          </a:p>
        </p:txBody>
      </p:sp>
    </p:spTree>
    <p:extLst>
      <p:ext uri="{BB962C8B-B14F-4D97-AF65-F5344CB8AC3E}">
        <p14:creationId xmlns:p14="http://schemas.microsoft.com/office/powerpoint/2010/main" val="1687671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D04E2-2B66-C52D-3FFF-305E6DFDCC98}"/>
              </a:ext>
            </a:extLst>
          </p:cNvPr>
          <p:cNvSpPr>
            <a:spLocks noGrp="1"/>
          </p:cNvSpPr>
          <p:nvPr>
            <p:ph type="title"/>
          </p:nvPr>
        </p:nvSpPr>
        <p:spPr/>
        <p:txBody>
          <a:bodyPr/>
          <a:lstStyle/>
          <a:p>
            <a:r>
              <a:rPr lang="en-US" dirty="0"/>
              <a:t>TREATMENT OF VENTRICULAR ARRHYTHMIAS</a:t>
            </a:r>
          </a:p>
        </p:txBody>
      </p:sp>
      <p:sp>
        <p:nvSpPr>
          <p:cNvPr id="3" name="Content Placeholder 2">
            <a:extLst>
              <a:ext uri="{FF2B5EF4-FFF2-40B4-BE49-F238E27FC236}">
                <a16:creationId xmlns:a16="http://schemas.microsoft.com/office/drawing/2014/main" id="{9DD70BBB-AB6A-ED33-7939-366E56B9F398}"/>
              </a:ext>
            </a:extLst>
          </p:cNvPr>
          <p:cNvSpPr>
            <a:spLocks noGrp="1"/>
          </p:cNvSpPr>
          <p:nvPr>
            <p:ph idx="1"/>
          </p:nvPr>
        </p:nvSpPr>
        <p:spPr/>
        <p:txBody>
          <a:bodyPr/>
          <a:lstStyle/>
          <a:p>
            <a:r>
              <a:rPr lang="en-US" b="1" dirty="0"/>
              <a:t>Ventricular extrasystoles </a:t>
            </a:r>
            <a:r>
              <a:rPr lang="en-US" dirty="0"/>
              <a:t>can occur in people with a healthy myocardium, but also in people with some type of myocardiopathies . By themselves, ventricular extrasystoles do not require treatment with antiarrhythmics ; however , the patient has myocardiopathy , frequent symptoms and reduced ejection fraction due to extrasystoles , a beta blocker or a calcium channel blocker with an effect on the heart ( verapamil or diltiazem ) can be used.</a:t>
            </a:r>
          </a:p>
        </p:txBody>
      </p:sp>
    </p:spTree>
    <p:extLst>
      <p:ext uri="{BB962C8B-B14F-4D97-AF65-F5344CB8AC3E}">
        <p14:creationId xmlns:p14="http://schemas.microsoft.com/office/powerpoint/2010/main" val="3149005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7B0D1-38B6-E797-74BF-E4E12A687C74}"/>
              </a:ext>
            </a:extLst>
          </p:cNvPr>
          <p:cNvSpPr>
            <a:spLocks noGrp="1"/>
          </p:cNvSpPr>
          <p:nvPr>
            <p:ph type="title"/>
          </p:nvPr>
        </p:nvSpPr>
        <p:spPr/>
        <p:txBody>
          <a:bodyPr/>
          <a:lstStyle/>
          <a:p>
            <a:r>
              <a:rPr lang="sr-Latn-RS" dirty="0"/>
              <a:t>V</a:t>
            </a:r>
            <a:r>
              <a:rPr lang="en-US" dirty="0" err="1"/>
              <a:t>entricular</a:t>
            </a:r>
            <a:r>
              <a:rPr lang="en-US" dirty="0"/>
              <a:t> tachycardia</a:t>
            </a:r>
          </a:p>
        </p:txBody>
      </p:sp>
      <p:sp>
        <p:nvSpPr>
          <p:cNvPr id="3" name="Content Placeholder 2">
            <a:extLst>
              <a:ext uri="{FF2B5EF4-FFF2-40B4-BE49-F238E27FC236}">
                <a16:creationId xmlns:a16="http://schemas.microsoft.com/office/drawing/2014/main" id="{F5B39B37-2701-987D-5399-1A6E65DE862D}"/>
              </a:ext>
            </a:extLst>
          </p:cNvPr>
          <p:cNvSpPr>
            <a:spLocks noGrp="1"/>
          </p:cNvSpPr>
          <p:nvPr>
            <p:ph idx="1"/>
          </p:nvPr>
        </p:nvSpPr>
        <p:spPr/>
        <p:txBody>
          <a:bodyPr/>
          <a:lstStyle/>
          <a:p>
            <a:r>
              <a:rPr lang="sr-Latn-RS" dirty="0"/>
              <a:t>V</a:t>
            </a:r>
            <a:r>
              <a:rPr lang="en-US" dirty="0" err="1"/>
              <a:t>entricular</a:t>
            </a:r>
            <a:r>
              <a:rPr lang="en-US" dirty="0"/>
              <a:t> tachycardia must always be treated, because it can easily turn into fibrillation and lead to cardiac arrest. Since it has been shown in clinical studies that antiarrhythmics, although they can reduce symptoms, do not improve survival, ventricular tachycardias are treated first by implantation cardioverter-defibrillator or catheter ablation procedure. </a:t>
            </a:r>
            <a:endParaRPr lang="sr-Latn-RS" dirty="0"/>
          </a:p>
          <a:p>
            <a:r>
              <a:rPr lang="en-US" dirty="0"/>
              <a:t>Antiarrhythmics are adjunctive therapy; in the first line, beta- blockers are used, and in the second, the beta- blocker is combined with amiodarone .</a:t>
            </a:r>
          </a:p>
        </p:txBody>
      </p:sp>
    </p:spTree>
    <p:extLst>
      <p:ext uri="{BB962C8B-B14F-4D97-AF65-F5344CB8AC3E}">
        <p14:creationId xmlns:p14="http://schemas.microsoft.com/office/powerpoint/2010/main" val="27550054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18777-69E0-1354-2C2E-13254FFB0FAC}"/>
              </a:ext>
            </a:extLst>
          </p:cNvPr>
          <p:cNvSpPr>
            <a:spLocks noGrp="1"/>
          </p:cNvSpPr>
          <p:nvPr>
            <p:ph type="title"/>
          </p:nvPr>
        </p:nvSpPr>
        <p:spPr/>
        <p:txBody>
          <a:bodyPr/>
          <a:lstStyle/>
          <a:p>
            <a:r>
              <a:rPr lang="sr-Latn-RS" dirty="0"/>
              <a:t>T</a:t>
            </a:r>
            <a:r>
              <a:rPr lang="en-US" dirty="0" err="1"/>
              <a:t>orsades</a:t>
            </a:r>
            <a:r>
              <a:rPr lang="en-US" dirty="0"/>
              <a:t> des pointes</a:t>
            </a:r>
          </a:p>
        </p:txBody>
      </p:sp>
      <p:sp>
        <p:nvSpPr>
          <p:cNvPr id="3" name="Content Placeholder 2">
            <a:extLst>
              <a:ext uri="{FF2B5EF4-FFF2-40B4-BE49-F238E27FC236}">
                <a16:creationId xmlns:a16="http://schemas.microsoft.com/office/drawing/2014/main" id="{2C97CF27-EFA7-9CBF-0969-E5CA7CD9D69D}"/>
              </a:ext>
            </a:extLst>
          </p:cNvPr>
          <p:cNvSpPr>
            <a:spLocks noGrp="1"/>
          </p:cNvSpPr>
          <p:nvPr>
            <p:ph idx="1"/>
          </p:nvPr>
        </p:nvSpPr>
        <p:spPr/>
        <p:txBody>
          <a:bodyPr/>
          <a:lstStyle/>
          <a:p>
            <a:r>
              <a:rPr lang="en-US" dirty="0"/>
              <a:t>A special type of ventricular tachycardia is torsade ("</a:t>
            </a:r>
            <a:r>
              <a:rPr lang="en-US" dirty="0" err="1"/>
              <a:t>torsades</a:t>
            </a:r>
            <a:r>
              <a:rPr lang="en-US" dirty="0"/>
              <a:t> des pointes"), which has polymorphic QRS complexes with a prolonged QT interval . </a:t>
            </a:r>
            <a:endParaRPr lang="sr-Latn-RS" dirty="0"/>
          </a:p>
          <a:p>
            <a:r>
              <a:rPr lang="en-US" dirty="0"/>
              <a:t>This arrhythmia usually occurs as a consequence of the toxic effect of drugs on the myocardium or in electrolyte disorders. </a:t>
            </a:r>
            <a:endParaRPr lang="sr-Latn-RS" dirty="0"/>
          </a:p>
          <a:p>
            <a:r>
              <a:rPr lang="en-US" dirty="0"/>
              <a:t>Torsade can be stopped by administering magnesium sulfate intravenously. In adults, 1 - 2 g of magnesium sulfate (8 mM Mg 2</a:t>
            </a:r>
            <a:r>
              <a:rPr lang="en-US" baseline="30000" dirty="0"/>
              <a:t>+</a:t>
            </a:r>
            <a:r>
              <a:rPr lang="en-US" dirty="0"/>
              <a:t> ) intravenously over 15 minutes. This dose can be repeated once more after 30 minutes, if there was no positive response to therapy.</a:t>
            </a:r>
          </a:p>
        </p:txBody>
      </p:sp>
    </p:spTree>
    <p:extLst>
      <p:ext uri="{BB962C8B-B14F-4D97-AF65-F5344CB8AC3E}">
        <p14:creationId xmlns:p14="http://schemas.microsoft.com/office/powerpoint/2010/main" val="34013074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082C2-EF5F-B748-AE20-5F0C4EB1E750}"/>
              </a:ext>
            </a:extLst>
          </p:cNvPr>
          <p:cNvSpPr>
            <a:spLocks noGrp="1"/>
          </p:cNvSpPr>
          <p:nvPr>
            <p:ph type="title"/>
          </p:nvPr>
        </p:nvSpPr>
        <p:spPr/>
        <p:txBody>
          <a:bodyPr/>
          <a:lstStyle/>
          <a:p>
            <a:r>
              <a:rPr lang="en-US" dirty="0"/>
              <a:t>TREATMENT OF RHYTHM DISORDER AFTER MYOCARDIAL INFARCTION</a:t>
            </a:r>
          </a:p>
        </p:txBody>
      </p:sp>
      <p:sp>
        <p:nvSpPr>
          <p:cNvPr id="3" name="Content Placeholder 2">
            <a:extLst>
              <a:ext uri="{FF2B5EF4-FFF2-40B4-BE49-F238E27FC236}">
                <a16:creationId xmlns:a16="http://schemas.microsoft.com/office/drawing/2014/main" id="{2EB37015-4222-6DEA-302E-CC705366D16E}"/>
              </a:ext>
            </a:extLst>
          </p:cNvPr>
          <p:cNvSpPr>
            <a:spLocks noGrp="1"/>
          </p:cNvSpPr>
          <p:nvPr>
            <p:ph idx="1"/>
          </p:nvPr>
        </p:nvSpPr>
        <p:spPr/>
        <p:txBody>
          <a:bodyPr>
            <a:normAutofit fontScale="92500" lnSpcReduction="10000"/>
          </a:bodyPr>
          <a:lstStyle/>
          <a:p>
            <a:r>
              <a:rPr lang="en-US" dirty="0"/>
              <a:t>Tachycardia occurs after a myocardial infarction (this happens in about half of patients, and mostly in the first 24 hours) and if it lasts longer than 30 seconds, antiarrhythmics should be used, because the risk of transitioning to ventricular fibrillation is high. </a:t>
            </a:r>
            <a:endParaRPr lang="sr-Latn-RS" dirty="0"/>
          </a:p>
          <a:p>
            <a:r>
              <a:rPr lang="en-US" dirty="0"/>
              <a:t>The drug of choice in this situation is lidocaine intravenously, in an initial bolus injection of 1 mg/kg, after which we administer an infusion at a rate of 1-4 mg/min. </a:t>
            </a:r>
            <a:endParaRPr lang="sr-Latn-RS" dirty="0"/>
          </a:p>
          <a:p>
            <a:r>
              <a:rPr lang="en-US" dirty="0"/>
              <a:t>In about 5-10% of patients, ventricular tachycardia will turn into ventricular fibrillation . Then we must perform defibrillation immediately , and then apply amiodarone , a bolus injection of 300 mg. Recently, patients with recurrent ventricular tachycardia after myocardial infarction are implanted cardioverter-defibrillator , which led to a significant reduction in mortality.</a:t>
            </a:r>
          </a:p>
        </p:txBody>
      </p:sp>
    </p:spTree>
    <p:extLst>
      <p:ext uri="{BB962C8B-B14F-4D97-AF65-F5344CB8AC3E}">
        <p14:creationId xmlns:p14="http://schemas.microsoft.com/office/powerpoint/2010/main" val="2574023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1160</Words>
  <Application>Microsoft Office PowerPoint</Application>
  <PresentationFormat>Widescreen</PresentationFormat>
  <Paragraphs>34</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Prescribing drugs that affect heart rhythm</vt:lpstr>
      <vt:lpstr>TREATMENT OF ATRIAL ARRHYTHMIAS</vt:lpstr>
      <vt:lpstr>The paroxysmal supraventricular tachycardia</vt:lpstr>
      <vt:lpstr>Sinus bradicardia</vt:lpstr>
      <vt:lpstr>Stable flutter or fibrillation of the atria</vt:lpstr>
      <vt:lpstr>TREATMENT OF VENTRICULAR ARRHYTHMIAS</vt:lpstr>
      <vt:lpstr>Ventricular tachycardia</vt:lpstr>
      <vt:lpstr>Torsades des pointes</vt:lpstr>
      <vt:lpstr>TREATMENT OF RHYTHM DISORDER AFTER MYOCARDIAL INFARCTION</vt:lpstr>
      <vt:lpstr>TREATMENT OF RHYTHM DISORDER AFTER MYOCARDIAL INFARCTION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Prescribing drugs that affect heart rhythm</dc:title>
  <dc:creator>Boj</dc:creator>
  <cp:lastModifiedBy>Boj</cp:lastModifiedBy>
  <cp:revision>6</cp:revision>
  <dcterms:created xsi:type="dcterms:W3CDTF">2023-08-17T20:19:53Z</dcterms:created>
  <dcterms:modified xsi:type="dcterms:W3CDTF">2023-08-17T20:36:34Z</dcterms:modified>
</cp:coreProperties>
</file>